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67" r:id="rId8"/>
    <p:sldId id="259" r:id="rId9"/>
    <p:sldId id="260" r:id="rId10"/>
    <p:sldId id="264" r:id="rId11"/>
    <p:sldId id="263" r:id="rId12"/>
    <p:sldId id="266" r:id="rId13"/>
    <p:sldId id="272" r:id="rId14"/>
    <p:sldId id="269" r:id="rId15"/>
    <p:sldId id="268" r:id="rId16"/>
    <p:sldId id="270" r:id="rId17"/>
    <p:sldId id="271" r:id="rId18"/>
    <p:sldId id="273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356B64-B447-4A5A-99A1-CB63842DDC67}" v="108" dt="2024-12-10T01:40:20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C73101-BF1F-4A78-8C4C-2AAB9498D4AE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147E29-C816-495D-ADDF-07590BAAC692}">
      <dgm:prSet/>
      <dgm:spPr/>
      <dgm:t>
        <a:bodyPr/>
        <a:lstStyle/>
        <a:p>
          <a:r>
            <a:rPr lang="en-US" dirty="0"/>
            <a:t>Start</a:t>
          </a:r>
        </a:p>
      </dgm:t>
    </dgm:pt>
    <dgm:pt modelId="{E5AD969F-5C83-4B8E-8980-3782D6B9B62C}" type="parTrans" cxnId="{A61C76D2-6EF7-4CC1-89BF-4D28ECA593B0}">
      <dgm:prSet/>
      <dgm:spPr/>
      <dgm:t>
        <a:bodyPr/>
        <a:lstStyle/>
        <a:p>
          <a:endParaRPr lang="en-US"/>
        </a:p>
      </dgm:t>
    </dgm:pt>
    <dgm:pt modelId="{4A33F07C-AF0F-490E-A677-33C8695CF58B}" type="sibTrans" cxnId="{A61C76D2-6EF7-4CC1-89BF-4D28ECA593B0}">
      <dgm:prSet/>
      <dgm:spPr/>
      <dgm:t>
        <a:bodyPr/>
        <a:lstStyle/>
        <a:p>
          <a:endParaRPr lang="en-US"/>
        </a:p>
      </dgm:t>
    </dgm:pt>
    <dgm:pt modelId="{7550EC96-2B5A-44DC-ABD8-7D35BFC3F668}">
      <dgm:prSet/>
      <dgm:spPr/>
      <dgm:t>
        <a:bodyPr/>
        <a:lstStyle/>
        <a:p>
          <a:r>
            <a:rPr lang="en-US" dirty="0"/>
            <a:t>Consider the signal at time, t=0</a:t>
          </a:r>
        </a:p>
      </dgm:t>
    </dgm:pt>
    <dgm:pt modelId="{A4799510-4058-48BA-AF04-DCE9A0D7E4A0}" type="parTrans" cxnId="{29214A79-A5FD-4B79-BD43-EE3A8A05C3AE}">
      <dgm:prSet/>
      <dgm:spPr/>
      <dgm:t>
        <a:bodyPr/>
        <a:lstStyle/>
        <a:p>
          <a:endParaRPr lang="en-US"/>
        </a:p>
      </dgm:t>
    </dgm:pt>
    <dgm:pt modelId="{FCCA9285-7783-4451-AE94-0B3BC60144CD}" type="sibTrans" cxnId="{29214A79-A5FD-4B79-BD43-EE3A8A05C3AE}">
      <dgm:prSet/>
      <dgm:spPr/>
      <dgm:t>
        <a:bodyPr/>
        <a:lstStyle/>
        <a:p>
          <a:endParaRPr lang="en-US"/>
        </a:p>
      </dgm:t>
    </dgm:pt>
    <dgm:pt modelId="{AE4F0ACB-44F4-49CB-ABE0-9812E3F529A9}">
      <dgm:prSet/>
      <dgm:spPr/>
      <dgm:t>
        <a:bodyPr/>
        <a:lstStyle/>
        <a:p>
          <a:r>
            <a:rPr lang="en-US" dirty="0"/>
            <a:t>Transform</a:t>
          </a:r>
        </a:p>
      </dgm:t>
    </dgm:pt>
    <dgm:pt modelId="{99670BB8-08F0-4CE3-A5A6-1EB70C6D5C09}" type="parTrans" cxnId="{7022BCE6-AA87-447C-9430-6BBA7C03CEDF}">
      <dgm:prSet/>
      <dgm:spPr/>
      <dgm:t>
        <a:bodyPr/>
        <a:lstStyle/>
        <a:p>
          <a:endParaRPr lang="en-US"/>
        </a:p>
      </dgm:t>
    </dgm:pt>
    <dgm:pt modelId="{7AE655B1-F6BA-4506-A691-4C1EAE33EEBF}" type="sibTrans" cxnId="{7022BCE6-AA87-447C-9430-6BBA7C03CEDF}">
      <dgm:prSet/>
      <dgm:spPr/>
      <dgm:t>
        <a:bodyPr/>
        <a:lstStyle/>
        <a:p>
          <a:endParaRPr lang="en-US"/>
        </a:p>
      </dgm:t>
    </dgm:pt>
    <dgm:pt modelId="{CA62EE4B-1B91-42E2-B105-57B83DE7E9D1}">
      <dgm:prSet/>
      <dgm:spPr/>
      <dgm:t>
        <a:bodyPr/>
        <a:lstStyle/>
        <a:p>
          <a:r>
            <a:rPr lang="en-US"/>
            <a:t>Apply Fourier transform</a:t>
          </a:r>
        </a:p>
      </dgm:t>
    </dgm:pt>
    <dgm:pt modelId="{C404DEE6-1AE5-4D38-B4F3-802F75AA1147}" type="parTrans" cxnId="{21DE33EF-A918-4EA6-A81D-C742CF9868A0}">
      <dgm:prSet/>
      <dgm:spPr/>
      <dgm:t>
        <a:bodyPr/>
        <a:lstStyle/>
        <a:p>
          <a:endParaRPr lang="en-US"/>
        </a:p>
      </dgm:t>
    </dgm:pt>
    <dgm:pt modelId="{A893CDC9-F9F7-4463-B331-19F5FBBC96E3}" type="sibTrans" cxnId="{21DE33EF-A918-4EA6-A81D-C742CF9868A0}">
      <dgm:prSet/>
      <dgm:spPr/>
      <dgm:t>
        <a:bodyPr/>
        <a:lstStyle/>
        <a:p>
          <a:endParaRPr lang="en-US"/>
        </a:p>
      </dgm:t>
    </dgm:pt>
    <dgm:pt modelId="{346D5CA6-3BA1-4211-8BFA-FF0DACF2B892}">
      <dgm:prSet/>
      <dgm:spPr/>
      <dgm:t>
        <a:bodyPr/>
        <a:lstStyle/>
        <a:p>
          <a:r>
            <a:rPr lang="en-US"/>
            <a:t>Multiply</a:t>
          </a:r>
        </a:p>
      </dgm:t>
    </dgm:pt>
    <dgm:pt modelId="{297AE426-A702-4724-A380-A57B89E77524}" type="parTrans" cxnId="{C19F8418-CB6A-4A13-81DF-94679FC93116}">
      <dgm:prSet/>
      <dgm:spPr/>
      <dgm:t>
        <a:bodyPr/>
        <a:lstStyle/>
        <a:p>
          <a:endParaRPr lang="en-US"/>
        </a:p>
      </dgm:t>
    </dgm:pt>
    <dgm:pt modelId="{5438B29A-7DC3-4997-9BD2-890067EEDA4E}" type="sibTrans" cxnId="{C19F8418-CB6A-4A13-81DF-94679FC93116}">
      <dgm:prSet/>
      <dgm:spPr/>
      <dgm:t>
        <a:bodyPr/>
        <a:lstStyle/>
        <a:p>
          <a:endParaRPr lang="en-US"/>
        </a:p>
      </dgm:t>
    </dgm:pt>
    <dgm:pt modelId="{DD24D64D-BA12-40ED-874A-FD1CD88638A5}">
      <dgm:prSet/>
      <dgm:spPr/>
      <dgm:t>
        <a:bodyPr/>
        <a:lstStyle/>
        <a:p>
          <a:r>
            <a:rPr lang="en-US"/>
            <a:t>Multiply with a complex exponential matrix</a:t>
          </a:r>
        </a:p>
      </dgm:t>
    </dgm:pt>
    <dgm:pt modelId="{CBE8DAE2-EA87-485D-B2FB-067ADE793F8C}" type="parTrans" cxnId="{DC8613A1-67C4-4751-8741-E4A12979235F}">
      <dgm:prSet/>
      <dgm:spPr/>
      <dgm:t>
        <a:bodyPr/>
        <a:lstStyle/>
        <a:p>
          <a:endParaRPr lang="en-US"/>
        </a:p>
      </dgm:t>
    </dgm:pt>
    <dgm:pt modelId="{152570E5-D21C-498E-A3D7-AC88F92F4147}" type="sibTrans" cxnId="{DC8613A1-67C4-4751-8741-E4A12979235F}">
      <dgm:prSet/>
      <dgm:spPr/>
      <dgm:t>
        <a:bodyPr/>
        <a:lstStyle/>
        <a:p>
          <a:endParaRPr lang="en-US"/>
        </a:p>
      </dgm:t>
    </dgm:pt>
    <dgm:pt modelId="{BF35BBF9-E5FA-46B0-83B4-B81B7FE4AEAB}">
      <dgm:prSet/>
      <dgm:spPr/>
      <dgm:t>
        <a:bodyPr/>
        <a:lstStyle/>
        <a:p>
          <a:r>
            <a:rPr lang="en-US" dirty="0"/>
            <a:t>Inverse-transform</a:t>
          </a:r>
        </a:p>
      </dgm:t>
    </dgm:pt>
    <dgm:pt modelId="{89F42B91-9961-4534-A5BE-D9E89ECA73A6}" type="parTrans" cxnId="{64540CED-3813-4E53-8567-9A9A9955BC1E}">
      <dgm:prSet/>
      <dgm:spPr/>
      <dgm:t>
        <a:bodyPr/>
        <a:lstStyle/>
        <a:p>
          <a:endParaRPr lang="en-US"/>
        </a:p>
      </dgm:t>
    </dgm:pt>
    <dgm:pt modelId="{0100947E-C60C-4B6B-90F2-305CFF59F86D}" type="sibTrans" cxnId="{64540CED-3813-4E53-8567-9A9A9955BC1E}">
      <dgm:prSet/>
      <dgm:spPr/>
      <dgm:t>
        <a:bodyPr/>
        <a:lstStyle/>
        <a:p>
          <a:endParaRPr lang="en-US"/>
        </a:p>
      </dgm:t>
    </dgm:pt>
    <dgm:pt modelId="{EB57092B-83AE-4C6F-B563-E85C8DF955FF}">
      <dgm:prSet/>
      <dgm:spPr/>
      <dgm:t>
        <a:bodyPr/>
        <a:lstStyle/>
        <a:p>
          <a:r>
            <a:rPr lang="en-US"/>
            <a:t>Apply inverse Fourier transform</a:t>
          </a:r>
        </a:p>
      </dgm:t>
    </dgm:pt>
    <dgm:pt modelId="{1B84E46B-0C26-49F3-A804-D5846073BE34}" type="parTrans" cxnId="{57AADCC3-983F-4513-9B63-FF98181E194D}">
      <dgm:prSet/>
      <dgm:spPr/>
      <dgm:t>
        <a:bodyPr/>
        <a:lstStyle/>
        <a:p>
          <a:endParaRPr lang="en-US"/>
        </a:p>
      </dgm:t>
    </dgm:pt>
    <dgm:pt modelId="{B5240BE7-0DA1-4518-86D1-BE4084B6721C}" type="sibTrans" cxnId="{57AADCC3-983F-4513-9B63-FF98181E194D}">
      <dgm:prSet/>
      <dgm:spPr/>
      <dgm:t>
        <a:bodyPr/>
        <a:lstStyle/>
        <a:p>
          <a:endParaRPr lang="en-US"/>
        </a:p>
      </dgm:t>
    </dgm:pt>
    <dgm:pt modelId="{AB33C169-4A57-4638-826C-EB264CA450E7}" type="pres">
      <dgm:prSet presAssocID="{BDC73101-BF1F-4A78-8C4C-2AAB9498D4AE}" presName="Name0" presStyleCnt="0">
        <dgm:presLayoutVars>
          <dgm:dir/>
          <dgm:animLvl val="lvl"/>
          <dgm:resizeHandles val="exact"/>
        </dgm:presLayoutVars>
      </dgm:prSet>
      <dgm:spPr/>
    </dgm:pt>
    <dgm:pt modelId="{38E8E6B7-65E2-4CE3-A084-1D217A3495B9}" type="pres">
      <dgm:prSet presAssocID="{C1147E29-C816-495D-ADDF-07590BAAC692}" presName="composite" presStyleCnt="0"/>
      <dgm:spPr/>
    </dgm:pt>
    <dgm:pt modelId="{B72C008B-0ED7-4BC6-99A2-01B0F7A23302}" type="pres">
      <dgm:prSet presAssocID="{C1147E29-C816-495D-ADDF-07590BAAC692}" presName="parTx" presStyleLbl="alignNode1" presStyleIdx="0" presStyleCnt="4">
        <dgm:presLayoutVars>
          <dgm:chMax val="0"/>
          <dgm:chPref val="0"/>
        </dgm:presLayoutVars>
      </dgm:prSet>
      <dgm:spPr/>
    </dgm:pt>
    <dgm:pt modelId="{15970622-F354-4638-9113-E18A78C291C8}" type="pres">
      <dgm:prSet presAssocID="{C1147E29-C816-495D-ADDF-07590BAAC692}" presName="desTx" presStyleLbl="alignAccFollowNode1" presStyleIdx="0" presStyleCnt="4">
        <dgm:presLayoutVars/>
      </dgm:prSet>
      <dgm:spPr/>
    </dgm:pt>
    <dgm:pt modelId="{1F5276AB-D954-478A-A9D3-DED81343C2CA}" type="pres">
      <dgm:prSet presAssocID="{4A33F07C-AF0F-490E-A677-33C8695CF58B}" presName="space" presStyleCnt="0"/>
      <dgm:spPr/>
    </dgm:pt>
    <dgm:pt modelId="{A93AE358-6135-46C0-BD86-A76687C479BD}" type="pres">
      <dgm:prSet presAssocID="{AE4F0ACB-44F4-49CB-ABE0-9812E3F529A9}" presName="composite" presStyleCnt="0"/>
      <dgm:spPr/>
    </dgm:pt>
    <dgm:pt modelId="{E4EC965F-0FF1-4FED-AF6B-08BAB16F9262}" type="pres">
      <dgm:prSet presAssocID="{AE4F0ACB-44F4-49CB-ABE0-9812E3F529A9}" presName="parTx" presStyleLbl="alignNode1" presStyleIdx="1" presStyleCnt="4">
        <dgm:presLayoutVars>
          <dgm:chMax val="0"/>
          <dgm:chPref val="0"/>
        </dgm:presLayoutVars>
      </dgm:prSet>
      <dgm:spPr/>
    </dgm:pt>
    <dgm:pt modelId="{F96993A2-6DC3-4CA7-9681-4881315B8D37}" type="pres">
      <dgm:prSet presAssocID="{AE4F0ACB-44F4-49CB-ABE0-9812E3F529A9}" presName="desTx" presStyleLbl="alignAccFollowNode1" presStyleIdx="1" presStyleCnt="4">
        <dgm:presLayoutVars/>
      </dgm:prSet>
      <dgm:spPr/>
    </dgm:pt>
    <dgm:pt modelId="{82B37680-BB5C-4BD8-B33F-96451E49B476}" type="pres">
      <dgm:prSet presAssocID="{7AE655B1-F6BA-4506-A691-4C1EAE33EEBF}" presName="space" presStyleCnt="0"/>
      <dgm:spPr/>
    </dgm:pt>
    <dgm:pt modelId="{BE5F701C-D229-4AA4-AA42-0F4B8DC8BE67}" type="pres">
      <dgm:prSet presAssocID="{346D5CA6-3BA1-4211-8BFA-FF0DACF2B892}" presName="composite" presStyleCnt="0"/>
      <dgm:spPr/>
    </dgm:pt>
    <dgm:pt modelId="{6AF193DC-1B76-4B79-A1D6-D7A7A8916D6C}" type="pres">
      <dgm:prSet presAssocID="{346D5CA6-3BA1-4211-8BFA-FF0DACF2B892}" presName="parTx" presStyleLbl="alignNode1" presStyleIdx="2" presStyleCnt="4">
        <dgm:presLayoutVars>
          <dgm:chMax val="0"/>
          <dgm:chPref val="0"/>
        </dgm:presLayoutVars>
      </dgm:prSet>
      <dgm:spPr/>
    </dgm:pt>
    <dgm:pt modelId="{A8AEA77D-C8D1-447F-A130-DB20C9F97940}" type="pres">
      <dgm:prSet presAssocID="{346D5CA6-3BA1-4211-8BFA-FF0DACF2B892}" presName="desTx" presStyleLbl="alignAccFollowNode1" presStyleIdx="2" presStyleCnt="4">
        <dgm:presLayoutVars/>
      </dgm:prSet>
      <dgm:spPr/>
    </dgm:pt>
    <dgm:pt modelId="{29D2C5C4-E649-458D-A620-0E27EA3AC88A}" type="pres">
      <dgm:prSet presAssocID="{5438B29A-7DC3-4997-9BD2-890067EEDA4E}" presName="space" presStyleCnt="0"/>
      <dgm:spPr/>
    </dgm:pt>
    <dgm:pt modelId="{9359C47B-735C-4769-A5B0-2EF706911AA2}" type="pres">
      <dgm:prSet presAssocID="{BF35BBF9-E5FA-46B0-83B4-B81B7FE4AEAB}" presName="composite" presStyleCnt="0"/>
      <dgm:spPr/>
    </dgm:pt>
    <dgm:pt modelId="{0D7CF450-DACF-4905-A577-3B8F69AF9393}" type="pres">
      <dgm:prSet presAssocID="{BF35BBF9-E5FA-46B0-83B4-B81B7FE4AEAB}" presName="parTx" presStyleLbl="alignNode1" presStyleIdx="3" presStyleCnt="4">
        <dgm:presLayoutVars>
          <dgm:chMax val="0"/>
          <dgm:chPref val="0"/>
        </dgm:presLayoutVars>
      </dgm:prSet>
      <dgm:spPr/>
    </dgm:pt>
    <dgm:pt modelId="{145BD389-F134-4822-B15C-8288CCFEBCC5}" type="pres">
      <dgm:prSet presAssocID="{BF35BBF9-E5FA-46B0-83B4-B81B7FE4AEAB}" presName="desTx" presStyleLbl="alignAccFollowNode1" presStyleIdx="3" presStyleCnt="4">
        <dgm:presLayoutVars/>
      </dgm:prSet>
      <dgm:spPr/>
    </dgm:pt>
  </dgm:ptLst>
  <dgm:cxnLst>
    <dgm:cxn modelId="{C19F8418-CB6A-4A13-81DF-94679FC93116}" srcId="{BDC73101-BF1F-4A78-8C4C-2AAB9498D4AE}" destId="{346D5CA6-3BA1-4211-8BFA-FF0DACF2B892}" srcOrd="2" destOrd="0" parTransId="{297AE426-A702-4724-A380-A57B89E77524}" sibTransId="{5438B29A-7DC3-4997-9BD2-890067EEDA4E}"/>
    <dgm:cxn modelId="{75A4F65F-87A6-4AA5-B0DF-4D243FDAD8FB}" type="presOf" srcId="{346D5CA6-3BA1-4211-8BFA-FF0DACF2B892}" destId="{6AF193DC-1B76-4B79-A1D6-D7A7A8916D6C}" srcOrd="0" destOrd="0" presId="urn:microsoft.com/office/officeart/2016/7/layout/HorizontalActionList"/>
    <dgm:cxn modelId="{A6F40942-BB7D-41BA-B558-C4FD60CA4E29}" type="presOf" srcId="{AE4F0ACB-44F4-49CB-ABE0-9812E3F529A9}" destId="{E4EC965F-0FF1-4FED-AF6B-08BAB16F9262}" srcOrd="0" destOrd="0" presId="urn:microsoft.com/office/officeart/2016/7/layout/HorizontalActionList"/>
    <dgm:cxn modelId="{44D7464E-4ED0-45BA-AB68-85F3604B9361}" type="presOf" srcId="{CA62EE4B-1B91-42E2-B105-57B83DE7E9D1}" destId="{F96993A2-6DC3-4CA7-9681-4881315B8D37}" srcOrd="0" destOrd="0" presId="urn:microsoft.com/office/officeart/2016/7/layout/HorizontalActionList"/>
    <dgm:cxn modelId="{C771AF53-FF2D-45B4-AC0A-714B13B784D2}" type="presOf" srcId="{EB57092B-83AE-4C6F-B563-E85C8DF955FF}" destId="{145BD389-F134-4822-B15C-8288CCFEBCC5}" srcOrd="0" destOrd="0" presId="urn:microsoft.com/office/officeart/2016/7/layout/HorizontalActionList"/>
    <dgm:cxn modelId="{29214A79-A5FD-4B79-BD43-EE3A8A05C3AE}" srcId="{C1147E29-C816-495D-ADDF-07590BAAC692}" destId="{7550EC96-2B5A-44DC-ABD8-7D35BFC3F668}" srcOrd="0" destOrd="0" parTransId="{A4799510-4058-48BA-AF04-DCE9A0D7E4A0}" sibTransId="{FCCA9285-7783-4451-AE94-0B3BC60144CD}"/>
    <dgm:cxn modelId="{97AC9E8E-0C0F-4471-94ED-17F2B1C5126F}" type="presOf" srcId="{BDC73101-BF1F-4A78-8C4C-2AAB9498D4AE}" destId="{AB33C169-4A57-4638-826C-EB264CA450E7}" srcOrd="0" destOrd="0" presId="urn:microsoft.com/office/officeart/2016/7/layout/HorizontalActionList"/>
    <dgm:cxn modelId="{23E29A95-E87A-4EF1-996F-FC21E0749A2C}" type="presOf" srcId="{BF35BBF9-E5FA-46B0-83B4-B81B7FE4AEAB}" destId="{0D7CF450-DACF-4905-A577-3B8F69AF9393}" srcOrd="0" destOrd="0" presId="urn:microsoft.com/office/officeart/2016/7/layout/HorizontalActionList"/>
    <dgm:cxn modelId="{DC8613A1-67C4-4751-8741-E4A12979235F}" srcId="{346D5CA6-3BA1-4211-8BFA-FF0DACF2B892}" destId="{DD24D64D-BA12-40ED-874A-FD1CD88638A5}" srcOrd="0" destOrd="0" parTransId="{CBE8DAE2-EA87-485D-B2FB-067ADE793F8C}" sibTransId="{152570E5-D21C-498E-A3D7-AC88F92F4147}"/>
    <dgm:cxn modelId="{B0F9AEA8-6258-438F-A186-AAC73EC65E1D}" type="presOf" srcId="{C1147E29-C816-495D-ADDF-07590BAAC692}" destId="{B72C008B-0ED7-4BC6-99A2-01B0F7A23302}" srcOrd="0" destOrd="0" presId="urn:microsoft.com/office/officeart/2016/7/layout/HorizontalActionList"/>
    <dgm:cxn modelId="{57AADCC3-983F-4513-9B63-FF98181E194D}" srcId="{BF35BBF9-E5FA-46B0-83B4-B81B7FE4AEAB}" destId="{EB57092B-83AE-4C6F-B563-E85C8DF955FF}" srcOrd="0" destOrd="0" parTransId="{1B84E46B-0C26-49F3-A804-D5846073BE34}" sibTransId="{B5240BE7-0DA1-4518-86D1-BE4084B6721C}"/>
    <dgm:cxn modelId="{A61C76D2-6EF7-4CC1-89BF-4D28ECA593B0}" srcId="{BDC73101-BF1F-4A78-8C4C-2AAB9498D4AE}" destId="{C1147E29-C816-495D-ADDF-07590BAAC692}" srcOrd="0" destOrd="0" parTransId="{E5AD969F-5C83-4B8E-8980-3782D6B9B62C}" sibTransId="{4A33F07C-AF0F-490E-A677-33C8695CF58B}"/>
    <dgm:cxn modelId="{7022BCE6-AA87-447C-9430-6BBA7C03CEDF}" srcId="{BDC73101-BF1F-4A78-8C4C-2AAB9498D4AE}" destId="{AE4F0ACB-44F4-49CB-ABE0-9812E3F529A9}" srcOrd="1" destOrd="0" parTransId="{99670BB8-08F0-4CE3-A5A6-1EB70C6D5C09}" sibTransId="{7AE655B1-F6BA-4506-A691-4C1EAE33EEBF}"/>
    <dgm:cxn modelId="{64540CED-3813-4E53-8567-9A9A9955BC1E}" srcId="{BDC73101-BF1F-4A78-8C4C-2AAB9498D4AE}" destId="{BF35BBF9-E5FA-46B0-83B4-B81B7FE4AEAB}" srcOrd="3" destOrd="0" parTransId="{89F42B91-9961-4534-A5BE-D9E89ECA73A6}" sibTransId="{0100947E-C60C-4B6B-90F2-305CFF59F86D}"/>
    <dgm:cxn modelId="{21DE33EF-A918-4EA6-A81D-C742CF9868A0}" srcId="{AE4F0ACB-44F4-49CB-ABE0-9812E3F529A9}" destId="{CA62EE4B-1B91-42E2-B105-57B83DE7E9D1}" srcOrd="0" destOrd="0" parTransId="{C404DEE6-1AE5-4D38-B4F3-802F75AA1147}" sibTransId="{A893CDC9-F9F7-4463-B331-19F5FBBC96E3}"/>
    <dgm:cxn modelId="{44047EFB-5078-4984-85D2-20210D3E5808}" type="presOf" srcId="{DD24D64D-BA12-40ED-874A-FD1CD88638A5}" destId="{A8AEA77D-C8D1-447F-A130-DB20C9F97940}" srcOrd="0" destOrd="0" presId="urn:microsoft.com/office/officeart/2016/7/layout/HorizontalActionList"/>
    <dgm:cxn modelId="{E52AA3FD-ED58-49F4-B260-B05CB918B20A}" type="presOf" srcId="{7550EC96-2B5A-44DC-ABD8-7D35BFC3F668}" destId="{15970622-F354-4638-9113-E18A78C291C8}" srcOrd="0" destOrd="0" presId="urn:microsoft.com/office/officeart/2016/7/layout/HorizontalActionList"/>
    <dgm:cxn modelId="{9FA68506-982F-4687-AA96-EEF6EACFA3C4}" type="presParOf" srcId="{AB33C169-4A57-4638-826C-EB264CA450E7}" destId="{38E8E6B7-65E2-4CE3-A084-1D217A3495B9}" srcOrd="0" destOrd="0" presId="urn:microsoft.com/office/officeart/2016/7/layout/HorizontalActionList"/>
    <dgm:cxn modelId="{02347E4B-8201-4992-BE3F-A618B3E3974E}" type="presParOf" srcId="{38E8E6B7-65E2-4CE3-A084-1D217A3495B9}" destId="{B72C008B-0ED7-4BC6-99A2-01B0F7A23302}" srcOrd="0" destOrd="0" presId="urn:microsoft.com/office/officeart/2016/7/layout/HorizontalActionList"/>
    <dgm:cxn modelId="{A637B8FF-C311-4FF9-B088-2E7FD01816BD}" type="presParOf" srcId="{38E8E6B7-65E2-4CE3-A084-1D217A3495B9}" destId="{15970622-F354-4638-9113-E18A78C291C8}" srcOrd="1" destOrd="0" presId="urn:microsoft.com/office/officeart/2016/7/layout/HorizontalActionList"/>
    <dgm:cxn modelId="{6A4727BF-C30A-430E-90F9-327BAA76343B}" type="presParOf" srcId="{AB33C169-4A57-4638-826C-EB264CA450E7}" destId="{1F5276AB-D954-478A-A9D3-DED81343C2CA}" srcOrd="1" destOrd="0" presId="urn:microsoft.com/office/officeart/2016/7/layout/HorizontalActionList"/>
    <dgm:cxn modelId="{4F1ABB85-D98C-4CCA-920C-57DA5E3953F4}" type="presParOf" srcId="{AB33C169-4A57-4638-826C-EB264CA450E7}" destId="{A93AE358-6135-46C0-BD86-A76687C479BD}" srcOrd="2" destOrd="0" presId="urn:microsoft.com/office/officeart/2016/7/layout/HorizontalActionList"/>
    <dgm:cxn modelId="{537B34A5-E83D-4753-99B6-5A1FE2DA1F23}" type="presParOf" srcId="{A93AE358-6135-46C0-BD86-A76687C479BD}" destId="{E4EC965F-0FF1-4FED-AF6B-08BAB16F9262}" srcOrd="0" destOrd="0" presId="urn:microsoft.com/office/officeart/2016/7/layout/HorizontalActionList"/>
    <dgm:cxn modelId="{4447214A-EE03-4AAA-A8C8-9F1E21D1C2CF}" type="presParOf" srcId="{A93AE358-6135-46C0-BD86-A76687C479BD}" destId="{F96993A2-6DC3-4CA7-9681-4881315B8D37}" srcOrd="1" destOrd="0" presId="urn:microsoft.com/office/officeart/2016/7/layout/HorizontalActionList"/>
    <dgm:cxn modelId="{635A3F21-ACEC-49FB-AE49-DA79E2DB3674}" type="presParOf" srcId="{AB33C169-4A57-4638-826C-EB264CA450E7}" destId="{82B37680-BB5C-4BD8-B33F-96451E49B476}" srcOrd="3" destOrd="0" presId="urn:microsoft.com/office/officeart/2016/7/layout/HorizontalActionList"/>
    <dgm:cxn modelId="{69D1C7C9-9B92-4290-9143-F174090DBB05}" type="presParOf" srcId="{AB33C169-4A57-4638-826C-EB264CA450E7}" destId="{BE5F701C-D229-4AA4-AA42-0F4B8DC8BE67}" srcOrd="4" destOrd="0" presId="urn:microsoft.com/office/officeart/2016/7/layout/HorizontalActionList"/>
    <dgm:cxn modelId="{080309A3-EA1D-4A6B-83AB-55EEC910C717}" type="presParOf" srcId="{BE5F701C-D229-4AA4-AA42-0F4B8DC8BE67}" destId="{6AF193DC-1B76-4B79-A1D6-D7A7A8916D6C}" srcOrd="0" destOrd="0" presId="urn:microsoft.com/office/officeart/2016/7/layout/HorizontalActionList"/>
    <dgm:cxn modelId="{BB69D113-084B-44EB-A00B-E486589AEF93}" type="presParOf" srcId="{BE5F701C-D229-4AA4-AA42-0F4B8DC8BE67}" destId="{A8AEA77D-C8D1-447F-A130-DB20C9F97940}" srcOrd="1" destOrd="0" presId="urn:microsoft.com/office/officeart/2016/7/layout/HorizontalActionList"/>
    <dgm:cxn modelId="{5D9E0692-15FE-4281-94E6-8BE7749E59F9}" type="presParOf" srcId="{AB33C169-4A57-4638-826C-EB264CA450E7}" destId="{29D2C5C4-E649-458D-A620-0E27EA3AC88A}" srcOrd="5" destOrd="0" presId="urn:microsoft.com/office/officeart/2016/7/layout/HorizontalActionList"/>
    <dgm:cxn modelId="{5C1BDDEB-9DDE-46A4-9F6B-AC73BDCAD593}" type="presParOf" srcId="{AB33C169-4A57-4638-826C-EB264CA450E7}" destId="{9359C47B-735C-4769-A5B0-2EF706911AA2}" srcOrd="6" destOrd="0" presId="urn:microsoft.com/office/officeart/2016/7/layout/HorizontalActionList"/>
    <dgm:cxn modelId="{95CF8C89-010B-4BBB-A3DD-79CE3236A09C}" type="presParOf" srcId="{9359C47B-735C-4769-A5B0-2EF706911AA2}" destId="{0D7CF450-DACF-4905-A577-3B8F69AF9393}" srcOrd="0" destOrd="0" presId="urn:microsoft.com/office/officeart/2016/7/layout/HorizontalActionList"/>
    <dgm:cxn modelId="{2F8B3A01-46D1-490D-ABD6-84D3CC7C438F}" type="presParOf" srcId="{9359C47B-735C-4769-A5B0-2EF706911AA2}" destId="{145BD389-F134-4822-B15C-8288CCFEBCC5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C008B-0ED7-4BC6-99A2-01B0F7A23302}">
      <dsp:nvSpPr>
        <dsp:cNvPr id="0" name=""/>
        <dsp:cNvSpPr/>
      </dsp:nvSpPr>
      <dsp:spPr>
        <a:xfrm>
          <a:off x="7438" y="370686"/>
          <a:ext cx="2544259" cy="763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Start</a:t>
          </a:r>
        </a:p>
      </dsp:txBody>
      <dsp:txXfrm>
        <a:off x="7438" y="370686"/>
        <a:ext cx="2544259" cy="763277"/>
      </dsp:txXfrm>
    </dsp:sp>
    <dsp:sp modelId="{15970622-F354-4638-9113-E18A78C291C8}">
      <dsp:nvSpPr>
        <dsp:cNvPr id="0" name=""/>
        <dsp:cNvSpPr/>
      </dsp:nvSpPr>
      <dsp:spPr>
        <a:xfrm>
          <a:off x="7438" y="1133964"/>
          <a:ext cx="2544259" cy="12433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Consider the signal at time, t=0</a:t>
          </a:r>
        </a:p>
      </dsp:txBody>
      <dsp:txXfrm>
        <a:off x="7438" y="1133964"/>
        <a:ext cx="2544259" cy="1243311"/>
      </dsp:txXfrm>
    </dsp:sp>
    <dsp:sp modelId="{E4EC965F-0FF1-4FED-AF6B-08BAB16F9262}">
      <dsp:nvSpPr>
        <dsp:cNvPr id="0" name=""/>
        <dsp:cNvSpPr/>
      </dsp:nvSpPr>
      <dsp:spPr>
        <a:xfrm>
          <a:off x="2659592" y="370686"/>
          <a:ext cx="2544259" cy="763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Transform</a:t>
          </a:r>
        </a:p>
      </dsp:txBody>
      <dsp:txXfrm>
        <a:off x="2659592" y="370686"/>
        <a:ext cx="2544259" cy="763277"/>
      </dsp:txXfrm>
    </dsp:sp>
    <dsp:sp modelId="{F96993A2-6DC3-4CA7-9681-4881315B8D37}">
      <dsp:nvSpPr>
        <dsp:cNvPr id="0" name=""/>
        <dsp:cNvSpPr/>
      </dsp:nvSpPr>
      <dsp:spPr>
        <a:xfrm>
          <a:off x="2659592" y="1133964"/>
          <a:ext cx="2544259" cy="12433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 Fourier transform</a:t>
          </a:r>
        </a:p>
      </dsp:txBody>
      <dsp:txXfrm>
        <a:off x="2659592" y="1133964"/>
        <a:ext cx="2544259" cy="1243311"/>
      </dsp:txXfrm>
    </dsp:sp>
    <dsp:sp modelId="{6AF193DC-1B76-4B79-A1D6-D7A7A8916D6C}">
      <dsp:nvSpPr>
        <dsp:cNvPr id="0" name=""/>
        <dsp:cNvSpPr/>
      </dsp:nvSpPr>
      <dsp:spPr>
        <a:xfrm>
          <a:off x="5311747" y="370686"/>
          <a:ext cx="2544259" cy="763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Multiply</a:t>
          </a:r>
        </a:p>
      </dsp:txBody>
      <dsp:txXfrm>
        <a:off x="5311747" y="370686"/>
        <a:ext cx="2544259" cy="763277"/>
      </dsp:txXfrm>
    </dsp:sp>
    <dsp:sp modelId="{A8AEA77D-C8D1-447F-A130-DB20C9F97940}">
      <dsp:nvSpPr>
        <dsp:cNvPr id="0" name=""/>
        <dsp:cNvSpPr/>
      </dsp:nvSpPr>
      <dsp:spPr>
        <a:xfrm>
          <a:off x="5311747" y="1133964"/>
          <a:ext cx="2544259" cy="12433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Multiply with a complex exponential matrix</a:t>
          </a:r>
        </a:p>
      </dsp:txBody>
      <dsp:txXfrm>
        <a:off x="5311747" y="1133964"/>
        <a:ext cx="2544259" cy="1243311"/>
      </dsp:txXfrm>
    </dsp:sp>
    <dsp:sp modelId="{0D7CF450-DACF-4905-A577-3B8F69AF9393}">
      <dsp:nvSpPr>
        <dsp:cNvPr id="0" name=""/>
        <dsp:cNvSpPr/>
      </dsp:nvSpPr>
      <dsp:spPr>
        <a:xfrm>
          <a:off x="7963901" y="370686"/>
          <a:ext cx="2544259" cy="763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Inverse-transform</a:t>
          </a:r>
        </a:p>
      </dsp:txBody>
      <dsp:txXfrm>
        <a:off x="7963901" y="370686"/>
        <a:ext cx="2544259" cy="763277"/>
      </dsp:txXfrm>
    </dsp:sp>
    <dsp:sp modelId="{145BD389-F134-4822-B15C-8288CCFEBCC5}">
      <dsp:nvSpPr>
        <dsp:cNvPr id="0" name=""/>
        <dsp:cNvSpPr/>
      </dsp:nvSpPr>
      <dsp:spPr>
        <a:xfrm>
          <a:off x="7963901" y="1133964"/>
          <a:ext cx="2544259" cy="12433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 inverse Fourier transform</a:t>
          </a:r>
        </a:p>
      </dsp:txBody>
      <dsp:txXfrm>
        <a:off x="7963901" y="1133964"/>
        <a:ext cx="2544259" cy="1243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DA0B6-0458-4285-802F-6ED283D575F1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160A8-8A21-4BC1-B5C2-3760B77A88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16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160A8-8A21-4BC1-B5C2-3760B77A888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82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5F77-482C-68C8-07BD-E788C507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04CFE-1D50-3AEB-C20C-26682BF1F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71006-A9D4-A635-A1AC-EED37343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C2225-8812-19EA-8FB8-81094EDE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5E48E-8846-0BA4-E297-8E9940DE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1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2FD0-B3B2-88D3-C0F8-80F0560D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5A4C41-F070-865B-092C-8F579D11C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671DD-B9DE-1606-036B-00AC1935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43342-98C5-2085-D5E3-9AC00FD5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32CA4-9049-3067-55EE-95164FAD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8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5414D6-88B9-68F4-40ED-BFAD1B45A8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CA6CD-3A6D-EDF3-3794-647FF967D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86CBF-C43F-3D05-C3F8-FA96F472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7A2A6-52A2-DF23-6B67-6999865F8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C1E0B-97B3-70D4-E24E-5FD3E92B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78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166F-C173-CD73-6182-3AF6B161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1CA0-63C2-FFB4-BF6A-4D1ED4B76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84BF8-7E4D-F83F-634B-E4C290EF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1AF04-E09C-AC57-FBA6-3B1B9A8B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339C-9CD5-0B22-925B-E9718E8F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6E95-E706-9EF1-CBC6-95717238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BDB0C-0AB9-1577-BA0E-C293B011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E0E6C-298D-5396-1AA0-35953EBE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634A6-93B5-B4D6-C0DA-828A68823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7CFB3-FA3A-D40B-6EC8-CC1E9215E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1B3F-F6B7-75CF-87A3-C4CF2347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C331A-CE3E-E979-5965-F8E6705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A3A47-5566-D6B9-FCAE-E38F9C093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39374-3916-0247-BADF-EFBA544F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D39C6-8EA1-837F-0104-4D507A94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8BB42-A773-AE53-503E-A890D36A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2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EFF0-DCF2-C821-193E-C8B56D0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0F264-0618-EE92-4286-CEF7D587A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89CE8-B22B-C5B6-A730-A76E86385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27E04-9D99-C5F6-63F8-3BA94D0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95BB9D-155C-DEEC-8D0A-FB508A8B2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65A5F-083F-ACDC-B814-CF6B7EC1E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0AC29E-EFB0-5C55-2290-6E03CA8C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E6DC1-0C4C-29BA-BEDF-C5EBF4C9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46CA-FF90-F121-9856-8C791C03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063C-A51D-EA9C-6B7B-17D57C7B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DAA58-D764-39EB-210D-BD0C343A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801E0-C966-CAB8-FB28-182A3306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9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AA6C5-2355-5314-285E-C96E8718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556DD-9216-0297-EB6C-533E2EED4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A521B-97E4-6349-09E5-C23C066B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00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53C6-08C1-E4C0-9FC6-0454B724B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C68DC-D5DE-2290-F28D-4476AC7B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901C0-F054-1379-A7A7-62D7D2A0C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01275-5C2F-4A4E-8F9E-48DE39D90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1D83D-8C72-BACA-320E-CBD117E0C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10437-53E4-D34D-9CF4-0ADFA8E1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2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CC53-3E9F-1065-D158-D01E4468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C51A25-4DB7-E3DF-5237-7CF584809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A98A5-B2B0-99C8-0E8A-F4685A4E9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80-F8B6-F68E-F69F-9BC2FF96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7C2A-6D4E-9392-2D3C-F634E3CC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65F38-2F5B-32C2-C7F2-45B05B62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8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40E7D7-73ED-CDD7-7486-E2D9BF9F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85BE9-58C3-2EAF-7B27-776174EF7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5E188-24D7-5DD0-3DD9-E7A133687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3538-6B3E-41B2-9749-4AEBCA7BB192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9B23A-B76F-B7F4-8B52-8782AD60A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9E8-9529-7615-9ED5-79B218EF7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09CE0-7891-49A5-BB7B-7CDA9618D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7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Relationship Id="rId9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optalysys/simulating-wave-propagation-with-the-optical-fourier-engine-f4a9f2e74d28" TargetMode="External"/><Relationship Id="rId2" Type="http://schemas.openxmlformats.org/officeDocument/2006/relationships/hyperlink" Target="https://arxiv.org/pdf/2206.1339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openreview.net/pdf?id=PxTIG12RRHS" TargetMode="External"/><Relationship Id="rId4" Type="http://schemas.openxmlformats.org/officeDocument/2006/relationships/hyperlink" Target="https://arxiv.org/pdf/2304.02637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612DD-80AE-7944-A20B-8D2F3989F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3" cy="2785532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Inverse Wave Equation based Generative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FD773-BCEF-01EC-88CC-D044C04B5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Presentation:</a:t>
            </a:r>
          </a:p>
          <a:p>
            <a:pPr algn="l"/>
            <a:r>
              <a:rPr lang="en-US" dirty="0"/>
              <a:t>Akhil Sasi Kumar</a:t>
            </a:r>
          </a:p>
        </p:txBody>
      </p:sp>
      <p:pic>
        <p:nvPicPr>
          <p:cNvPr id="16" name="Picture 4" descr="Complex maths formulae on a blackboard">
            <a:extLst>
              <a:ext uri="{FF2B5EF4-FFF2-40B4-BE49-F238E27FC236}">
                <a16:creationId xmlns:a16="http://schemas.microsoft.com/office/drawing/2014/main" id="{399CF5BE-90E2-865E-0B83-F7224836A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6" r="1130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762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206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A6102-1F90-54A4-19FB-19D2D551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same old Diffusion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UNet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Architecture</a:t>
            </a:r>
          </a:p>
        </p:txBody>
      </p:sp>
      <p:pic>
        <p:nvPicPr>
          <p:cNvPr id="2052" name="Picture 4" descr="Difussion Models — Machine Learning Lecture">
            <a:extLst>
              <a:ext uri="{FF2B5EF4-FFF2-40B4-BE49-F238E27FC236}">
                <a16:creationId xmlns:a16="http://schemas.microsoft.com/office/drawing/2014/main" id="{E6738164-EE0A-9FB9-B932-80E8A49E7E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6534" y="1675227"/>
            <a:ext cx="5858932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458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710BB-74A2-3DAA-7DBD-1826FAF22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6EB2-0D0F-3BBF-C469-0443F1BD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63" y="254674"/>
            <a:ext cx="5189378" cy="1325563"/>
          </a:xfrm>
        </p:spPr>
        <p:txBody>
          <a:bodyPr>
            <a:normAutofit/>
          </a:bodyPr>
          <a:lstStyle/>
          <a:p>
            <a:r>
              <a:rPr lang="en-US" dirty="0"/>
              <a:t>What Diffusion model looks like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77AF48-90E5-D73C-D5AF-F39B5CA2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20" y="1753171"/>
            <a:ext cx="4623427" cy="462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EBE6AB-6B76-675A-E2C5-CE98A7827A8D}"/>
              </a:ext>
            </a:extLst>
          </p:cNvPr>
          <p:cNvSpPr txBox="1">
            <a:spLocks/>
          </p:cNvSpPr>
          <p:nvPr/>
        </p:nvSpPr>
        <p:spPr>
          <a:xfrm>
            <a:off x="6730373" y="254674"/>
            <a:ext cx="46948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Heat model looks like</a:t>
            </a:r>
            <a:endParaRPr lang="en-IN" dirty="0"/>
          </a:p>
        </p:txBody>
      </p:sp>
      <p:pic>
        <p:nvPicPr>
          <p:cNvPr id="8" name="Picture 7" descr="A black and grey squares&#10;&#10;Description automatically generated">
            <a:extLst>
              <a:ext uri="{FF2B5EF4-FFF2-40B4-BE49-F238E27FC236}">
                <a16:creationId xmlns:a16="http://schemas.microsoft.com/office/drawing/2014/main" id="{09172C58-2F23-B9AF-26B1-519528963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63" y="1753171"/>
            <a:ext cx="4623427" cy="462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0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D5E550-A976-74E5-2359-3A31984D6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6FCDB-BAB1-DC52-3405-D436DD99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Results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rocess">
            <a:hlinkClick r:id="" action="ppaction://media"/>
            <a:extLst>
              <a:ext uri="{FF2B5EF4-FFF2-40B4-BE49-F238E27FC236}">
                <a16:creationId xmlns:a16="http://schemas.microsoft.com/office/drawing/2014/main" id="{6AC8103A-AB8A-8947-9A09-D8F06A3552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3870" y="97819"/>
            <a:ext cx="6104852" cy="665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grey squares&#10;&#10;Description automatically generated">
            <a:extLst>
              <a:ext uri="{FF2B5EF4-FFF2-40B4-BE49-F238E27FC236}">
                <a16:creationId xmlns:a16="http://schemas.microsoft.com/office/drawing/2014/main" id="{1002C101-D856-66E2-11FC-C06098D02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6" y="466531"/>
            <a:ext cx="2850502" cy="2850502"/>
          </a:xfrm>
          <a:prstGeom prst="rect">
            <a:avLst/>
          </a:prstGeom>
        </p:spPr>
      </p:pic>
      <p:pic>
        <p:nvPicPr>
          <p:cNvPr id="7" name="Picture 6" descr="A black and grey squares&#10;&#10;Description automatically generated">
            <a:extLst>
              <a:ext uri="{FF2B5EF4-FFF2-40B4-BE49-F238E27FC236}">
                <a16:creationId xmlns:a16="http://schemas.microsoft.com/office/drawing/2014/main" id="{DD28AB52-D30D-B8CC-EE1B-B02C5332E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56" y="466531"/>
            <a:ext cx="2850502" cy="2850502"/>
          </a:xfrm>
          <a:prstGeom prst="rect">
            <a:avLst/>
          </a:prstGeom>
        </p:spPr>
      </p:pic>
      <p:pic>
        <p:nvPicPr>
          <p:cNvPr id="9" name="Picture 8" descr="A black and grey squares&#10;&#10;Description automatically generated">
            <a:extLst>
              <a:ext uri="{FF2B5EF4-FFF2-40B4-BE49-F238E27FC236}">
                <a16:creationId xmlns:a16="http://schemas.microsoft.com/office/drawing/2014/main" id="{CD6DBC0F-32E7-A73A-93CA-C68E11BF4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12" y="466531"/>
            <a:ext cx="2850502" cy="2850502"/>
          </a:xfrm>
          <a:prstGeom prst="rect">
            <a:avLst/>
          </a:prstGeom>
        </p:spPr>
      </p:pic>
      <p:pic>
        <p:nvPicPr>
          <p:cNvPr id="11" name="Picture 10" descr="A set of white numbers&#10;&#10;Description automatically generated">
            <a:extLst>
              <a:ext uri="{FF2B5EF4-FFF2-40B4-BE49-F238E27FC236}">
                <a16:creationId xmlns:a16="http://schemas.microsoft.com/office/drawing/2014/main" id="{9053A85E-AF76-6416-242C-338279701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12" y="3582566"/>
            <a:ext cx="2850502" cy="2850502"/>
          </a:xfrm>
          <a:prstGeom prst="rect">
            <a:avLst/>
          </a:prstGeom>
        </p:spPr>
      </p:pic>
      <p:pic>
        <p:nvPicPr>
          <p:cNvPr id="13" name="Picture 12" descr="A set of numbers on a black background&#10;&#10;Description automatically generated">
            <a:extLst>
              <a:ext uri="{FF2B5EF4-FFF2-40B4-BE49-F238E27FC236}">
                <a16:creationId xmlns:a16="http://schemas.microsoft.com/office/drawing/2014/main" id="{D1A4B30B-F417-8FBE-48B0-FEFAE17E9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6" y="3582566"/>
            <a:ext cx="2850502" cy="2850502"/>
          </a:xfrm>
          <a:prstGeom prst="rect">
            <a:avLst/>
          </a:prstGeom>
        </p:spPr>
      </p:pic>
      <p:pic>
        <p:nvPicPr>
          <p:cNvPr id="15" name="Picture 14" descr="A number set on a black background&#10;&#10;Description automatically generated">
            <a:extLst>
              <a:ext uri="{FF2B5EF4-FFF2-40B4-BE49-F238E27FC236}">
                <a16:creationId xmlns:a16="http://schemas.microsoft.com/office/drawing/2014/main" id="{9D06DA31-6859-27BC-FA3E-E64E73E83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56" y="3582566"/>
            <a:ext cx="2850502" cy="2850502"/>
          </a:xfrm>
          <a:prstGeom prst="rect">
            <a:avLst/>
          </a:prstGeom>
        </p:spPr>
      </p:pic>
      <p:pic>
        <p:nvPicPr>
          <p:cNvPr id="17" name="Picture 16" descr="A number set on a black background&#10;&#10;Description automatically generated">
            <a:extLst>
              <a:ext uri="{FF2B5EF4-FFF2-40B4-BE49-F238E27FC236}">
                <a16:creationId xmlns:a16="http://schemas.microsoft.com/office/drawing/2014/main" id="{FD3AC598-0B5E-7163-B33E-EA26C359EE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12" y="3582566"/>
            <a:ext cx="2850502" cy="2850502"/>
          </a:xfrm>
          <a:prstGeom prst="rect">
            <a:avLst/>
          </a:prstGeom>
        </p:spPr>
      </p:pic>
      <p:pic>
        <p:nvPicPr>
          <p:cNvPr id="19" name="Picture 18" descr="A black grid with white squares&#10;&#10;Description automatically generated">
            <a:extLst>
              <a:ext uri="{FF2B5EF4-FFF2-40B4-BE49-F238E27FC236}">
                <a16:creationId xmlns:a16="http://schemas.microsoft.com/office/drawing/2014/main" id="{649BD7D1-EDD5-1266-4BF4-EE7AC1A29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12" y="466531"/>
            <a:ext cx="2850502" cy="285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71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E18A2-59AE-E787-547D-8D3D398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92"/>
            <a:ext cx="10515600" cy="654804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Interpolation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41301-16A3-9AB7-A6E0-1C54C37BB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0758"/>
            <a:ext cx="12192000" cy="259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AAB2A-165E-6669-78FF-0AE1C11BE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233"/>
            <a:ext cx="12192000" cy="259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4E014B-E4B6-20B6-4248-DCD23D862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47" y="3294104"/>
            <a:ext cx="1408534" cy="1408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6EB6CA-C35E-CA7E-5684-4337D01D0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26" y="1095983"/>
            <a:ext cx="1408534" cy="14085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39E9C2-3BC9-B9BD-0F00-0A5CCEA79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0351"/>
            <a:ext cx="12192000" cy="259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E5ECFF-1A77-10AE-7D9A-BC000A89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92" y="5413709"/>
            <a:ext cx="1368489" cy="13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CAA4-13F4-3067-BF69-E1761BDD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C020C-FC81-9E8B-F41B-CFE67A54C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on other real-world datasets</a:t>
            </a:r>
          </a:p>
          <a:p>
            <a:r>
              <a:rPr lang="en-US" dirty="0"/>
              <a:t>What happens to the third channel?</a:t>
            </a:r>
          </a:p>
          <a:p>
            <a:r>
              <a:rPr lang="en-US" dirty="0"/>
              <a:t>Explore more emergent features</a:t>
            </a:r>
          </a:p>
          <a:p>
            <a:r>
              <a:rPr lang="en-US" dirty="0"/>
              <a:t>Investigate the complex components in the output</a:t>
            </a:r>
          </a:p>
          <a:p>
            <a:r>
              <a:rPr lang="en-US" dirty="0"/>
              <a:t>Create conditional variants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6612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D7F2-FF1D-894B-9DBD-71EF1602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97E14-780D-B8BC-69FA-1F7C50D94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373"/>
            <a:ext cx="942723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Inverse Heat Equation (</a:t>
            </a:r>
            <a:r>
              <a:rPr lang="en-US" dirty="0">
                <a:hlinkClick r:id="rId2"/>
              </a:rPr>
              <a:t>https://arxiv.org/pdf/2206.13397.pdf</a:t>
            </a:r>
            <a:r>
              <a:rPr lang="en-US" dirty="0"/>
              <a:t>)</a:t>
            </a:r>
          </a:p>
          <a:p>
            <a:r>
              <a:rPr lang="en-US" dirty="0"/>
              <a:t>Simulating wave propagation with the optical Fourier engine (</a:t>
            </a:r>
            <a:r>
              <a:rPr lang="en-US" dirty="0">
                <a:hlinkClick r:id="rId3"/>
              </a:rPr>
              <a:t>https://medium.com/optalysys/simulating-wave-propagation-with-the-optical-fourier-engine-f4a9f2e74d28</a:t>
            </a:r>
            <a:r>
              <a:rPr lang="en-US" dirty="0"/>
              <a:t>)</a:t>
            </a:r>
          </a:p>
          <a:p>
            <a:r>
              <a:rPr lang="en-US" dirty="0"/>
              <a:t>GENPHYS: From Physical Processes to Generative Models (</a:t>
            </a:r>
            <a:r>
              <a:rPr lang="en-US" dirty="0">
                <a:hlinkClick r:id="rId4"/>
              </a:rPr>
              <a:t>https://arxiv.org/pdf/2304.02637.pdf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Score-Based Generative Modelling through Stochastic Differential Equations (</a:t>
            </a:r>
            <a:r>
              <a:rPr lang="en-US" dirty="0">
                <a:hlinkClick r:id="rId5"/>
              </a:rPr>
              <a:t>https://openreview.net/pdf?id=PxTIG12RRHS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B3020-8EDB-7F98-9EA6-47B302944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0772" y="4612718"/>
            <a:ext cx="3041228" cy="22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4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CAF52-1737-9236-E9C4-079D21E19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9" r="-2" b="3289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94E56A-5673-1B2C-155D-F4F32B9E5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r="-2" b="865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40" name="Freeform: Shape 104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1" name="Freeform: Shape 104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439BB-1B88-DD36-F3FA-01CE839F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Can Physics be used for Generative modeling?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0FB8D-0905-2A78-47A7-45711AAB4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/>
              <a:t>Yes, Physics itself is a generative model.</a:t>
            </a:r>
          </a:p>
          <a:p>
            <a:r>
              <a:rPr lang="en-US" sz="2000" dirty="0"/>
              <a:t>Our Universe is arguably a generative model</a:t>
            </a:r>
          </a:p>
          <a:p>
            <a:r>
              <a:rPr lang="en-US" sz="2000" dirty="0"/>
              <a:t>Our Universe evolves to “generate” ever richer and more complex phenomenon.</a:t>
            </a:r>
          </a:p>
        </p:txBody>
      </p:sp>
    </p:spTree>
    <p:extLst>
      <p:ext uri="{BB962C8B-B14F-4D97-AF65-F5344CB8AC3E}">
        <p14:creationId xmlns:p14="http://schemas.microsoft.com/office/powerpoint/2010/main" val="79362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4038E-AB06-D910-E106-C0E6CF3DD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Physics to Generative models</a:t>
            </a: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83F41949-D8F0-A6DF-6C78-37E09F42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46" y="1578720"/>
            <a:ext cx="8579175" cy="4682120"/>
          </a:xfrm>
          <a:prstGeom prst="rect">
            <a:avLst/>
          </a:prstGeom>
        </p:spPr>
      </p:pic>
      <p:pic>
        <p:nvPicPr>
          <p:cNvPr id="1026" name="Picture 2" descr="Diffusion Module">
            <a:extLst>
              <a:ext uri="{FF2B5EF4-FFF2-40B4-BE49-F238E27FC236}">
                <a16:creationId xmlns:a16="http://schemas.microsoft.com/office/drawing/2014/main" id="{887C5614-3ACB-DD8B-59AC-A2971895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244" y="1690688"/>
            <a:ext cx="2449263" cy="679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A810E3F-2B67-1DF8-F79F-EF5CD3DC536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79095" y="1875492"/>
            <a:ext cx="1362269" cy="1147625"/>
          </a:xfrm>
          <a:prstGeom prst="curvedConnector3">
            <a:avLst>
              <a:gd name="adj1" fmla="val 356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024ED0C-7596-2A13-C018-07B1AA9C9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84" y="4817188"/>
            <a:ext cx="3810532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70BF64F-249D-F2CD-C4C9-4F79ABD7F8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80719" y="5010539"/>
            <a:ext cx="1539551" cy="4851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2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584-BF5D-8A81-EFAE-7C1D9A86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365125"/>
            <a:ext cx="10961914" cy="1325563"/>
          </a:xfrm>
        </p:spPr>
        <p:txBody>
          <a:bodyPr/>
          <a:lstStyle/>
          <a:p>
            <a:r>
              <a:rPr lang="en-US" dirty="0"/>
              <a:t>Inverse Heat Equation based Generative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4A94C-087C-D812-395B-64201AAFC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6" y="1825625"/>
            <a:ext cx="6807829" cy="4056944"/>
          </a:xfrm>
          <a:prstGeom prst="rect">
            <a:avLst/>
          </a:prstGeom>
        </p:spPr>
      </p:pic>
      <p:pic>
        <p:nvPicPr>
          <p:cNvPr id="10" name="mnist">
            <a:hlinkClick r:id="" action="ppaction://media"/>
            <a:extLst>
              <a:ext uri="{FF2B5EF4-FFF2-40B4-BE49-F238E27FC236}">
                <a16:creationId xmlns:a16="http://schemas.microsoft.com/office/drawing/2014/main" id="{D6693556-F858-21B5-6C5D-4F736BD62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0730" y="1693452"/>
            <a:ext cx="4623427" cy="4623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50171-3879-E3C9-7727-A7B029C59FE9}"/>
              </a:ext>
            </a:extLst>
          </p:cNvPr>
          <p:cNvSpPr txBox="1"/>
          <p:nvPr/>
        </p:nvSpPr>
        <p:spPr>
          <a:xfrm>
            <a:off x="464198" y="601750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https://arxiv.org/abs/2206.13397</a:t>
            </a:r>
          </a:p>
        </p:txBody>
      </p:sp>
    </p:spTree>
    <p:extLst>
      <p:ext uri="{BB962C8B-B14F-4D97-AF65-F5344CB8AC3E}">
        <p14:creationId xmlns:p14="http://schemas.microsoft.com/office/powerpoint/2010/main" val="247554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AA64-4912-473C-4852-BC143E20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Propagation and Wave Equation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B4730C-BC80-4AA9-94F3-62FAD42C38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9" y="18748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F09731-83BF-B0E0-D95F-5F6D20FD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465" y="186418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0A3C29-E568-DE0B-CB13-8981A24D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465" y="18748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DD195-752D-D53E-0C7D-27D448F874F0}"/>
              </a:ext>
            </a:extLst>
          </p:cNvPr>
          <p:cNvSpPr txBox="1"/>
          <p:nvPr/>
        </p:nvSpPr>
        <p:spPr>
          <a:xfrm>
            <a:off x="1015042" y="1424214"/>
            <a:ext cx="862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757575"/>
                </a:solidFill>
                <a:effectLst/>
                <a:latin typeface="sohne"/>
              </a:rPr>
              <a:t>wave propagation in a homogeneous isotropic medium with periodic boundary conditions.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44E73-CD45-8646-9A6A-013970E123E0}"/>
              </a:ext>
            </a:extLst>
          </p:cNvPr>
          <p:cNvSpPr txBox="1"/>
          <p:nvPr/>
        </p:nvSpPr>
        <p:spPr>
          <a:xfrm>
            <a:off x="739535" y="5581488"/>
            <a:ext cx="291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dispersion, No dissipation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5BC11-A4AA-4ECE-F93A-A557084A642F}"/>
              </a:ext>
            </a:extLst>
          </p:cNvPr>
          <p:cNvSpPr txBox="1"/>
          <p:nvPr/>
        </p:nvSpPr>
        <p:spPr>
          <a:xfrm>
            <a:off x="4377075" y="5581488"/>
            <a:ext cx="305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0.05 dispersion, No dissipation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3FE16-1337-8FF4-92EA-F179912CBEB2}"/>
              </a:ext>
            </a:extLst>
          </p:cNvPr>
          <p:cNvSpPr txBox="1"/>
          <p:nvPr/>
        </p:nvSpPr>
        <p:spPr>
          <a:xfrm>
            <a:off x="8290592" y="5581488"/>
            <a:ext cx="319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0.05 dispersion, 0.04 dissipation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3AAC48-081D-355F-62D5-51EEB6407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646" y="0"/>
            <a:ext cx="2429353" cy="179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9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0D7F2-FF1D-894B-9DBD-71EF16029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Proposal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E26A91-C3CC-9705-D16D-BB031018E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436603"/>
            <a:ext cx="11327549" cy="35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0D7F2-FF1D-894B-9DBD-71EF16029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Proposal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439DC-9327-88CA-04A3-4D4ADDF1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110573"/>
            <a:ext cx="11334750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6AB4E-8C84-FB41-F188-F0CA896A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271" y="5642063"/>
            <a:ext cx="2144012" cy="11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17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1408-9D02-ACCC-85E7-380A083C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5DC2D-FA10-5E3C-C9F9-83CB03E46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2" y="1749048"/>
            <a:ext cx="9724031" cy="144895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Sampling from the model: The evolution of waves towards a prior distribution which must be well defined for sampling.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308822-7ABA-EE33-90E1-8E5F6180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18" y="3508767"/>
            <a:ext cx="3047632" cy="3023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C02D18-07C1-6683-862A-BA4F789FF8E4}"/>
              </a:ext>
            </a:extLst>
          </p:cNvPr>
          <p:cNvSpPr txBox="1"/>
          <p:nvPr/>
        </p:nvSpPr>
        <p:spPr>
          <a:xfrm>
            <a:off x="186438" y="4758126"/>
            <a:ext cx="281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Distribution right now looks like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0A4E56-748F-71DB-BB35-CD6C2E0A2D25}"/>
              </a:ext>
            </a:extLst>
          </p:cNvPr>
          <p:cNvCxnSpPr>
            <a:cxnSpLocks/>
          </p:cNvCxnSpPr>
          <p:nvPr/>
        </p:nvCxnSpPr>
        <p:spPr>
          <a:xfrm>
            <a:off x="3107502" y="5081292"/>
            <a:ext cx="12419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een square with blue text&#10;&#10;Description automatically generated">
            <a:extLst>
              <a:ext uri="{FF2B5EF4-FFF2-40B4-BE49-F238E27FC236}">
                <a16:creationId xmlns:a16="http://schemas.microsoft.com/office/drawing/2014/main" id="{6F19A516-73D1-83C2-C16A-0878CEED1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t="15325" r="12079" b="11108"/>
          <a:stretch/>
        </p:blipFill>
        <p:spPr bwMode="auto">
          <a:xfrm>
            <a:off x="4534960" y="3493890"/>
            <a:ext cx="3122080" cy="3069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69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3746-7C0D-5C8D-6484-A155940F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play of Fourier Transform</a:t>
            </a:r>
            <a:endParaRPr lang="en-IN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1478B21-C11F-91D9-672B-BBEC10168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169634"/>
              </p:ext>
            </p:extLst>
          </p:nvPr>
        </p:nvGraphicFramePr>
        <p:xfrm>
          <a:off x="838200" y="3429000"/>
          <a:ext cx="10515600" cy="274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417AF15-6A75-0D4A-8EBF-941AFBB48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02" y="1509934"/>
            <a:ext cx="6954220" cy="743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B3B051E-5554-7DCA-1E61-AC41C9BB98C5}"/>
              </a:ext>
            </a:extLst>
          </p:cNvPr>
          <p:cNvSpPr txBox="1">
            <a:spLocks/>
          </p:cNvSpPr>
          <p:nvPr/>
        </p:nvSpPr>
        <p:spPr>
          <a:xfrm>
            <a:off x="838200" y="2252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3281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1F88365933E46B24CDAA9D2BF2BBB" ma:contentTypeVersion="8" ma:contentTypeDescription="Create a new document." ma:contentTypeScope="" ma:versionID="3a29c6acd30a4a199d2fbaeafb9bb97a">
  <xsd:schema xmlns:xsd="http://www.w3.org/2001/XMLSchema" xmlns:xs="http://www.w3.org/2001/XMLSchema" xmlns:p="http://schemas.microsoft.com/office/2006/metadata/properties" xmlns:ns3="a7d916ae-3a92-40ab-a6fc-440384c9e1fd" xmlns:ns4="9f17df0f-7239-4291-9da6-0f4263fa0d1d" targetNamespace="http://schemas.microsoft.com/office/2006/metadata/properties" ma:root="true" ma:fieldsID="504218cf1d769d1df67e724ede3d999f" ns3:_="" ns4:_="">
    <xsd:import namespace="a7d916ae-3a92-40ab-a6fc-440384c9e1fd"/>
    <xsd:import namespace="9f17df0f-7239-4291-9da6-0f4263fa0d1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916ae-3a92-40ab-a6fc-440384c9e1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7df0f-7239-4291-9da6-0f4263fa0d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7d916ae-3a92-40ab-a6fc-440384c9e1fd" xsi:nil="true"/>
  </documentManagement>
</p:properties>
</file>

<file path=customXml/itemProps1.xml><?xml version="1.0" encoding="utf-8"?>
<ds:datastoreItem xmlns:ds="http://schemas.openxmlformats.org/officeDocument/2006/customXml" ds:itemID="{82D78B5B-C5D5-4AFD-A0A6-664555789D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9A3029-1C1F-47F9-91E1-EABA540C14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d916ae-3a92-40ab-a6fc-440384c9e1fd"/>
    <ds:schemaRef ds:uri="9f17df0f-7239-4291-9da6-0f4263fa0d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C8F632-DD3D-424A-8680-9D3B61004F6F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9f17df0f-7239-4291-9da6-0f4263fa0d1d"/>
    <ds:schemaRef ds:uri="http://schemas.openxmlformats.org/package/2006/metadata/core-properties"/>
    <ds:schemaRef ds:uri="a7d916ae-3a92-40ab-a6fc-440384c9e1f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9276</TotalTime>
  <Words>290</Words>
  <Application>Microsoft Office PowerPoint</Application>
  <PresentationFormat>Widescreen</PresentationFormat>
  <Paragraphs>48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sohne</vt:lpstr>
      <vt:lpstr>Office Theme</vt:lpstr>
      <vt:lpstr>Inverse Wave Equation based Generative Modeling</vt:lpstr>
      <vt:lpstr>Can Physics be used for Generative modeling?</vt:lpstr>
      <vt:lpstr>From Physics to Generative models</vt:lpstr>
      <vt:lpstr>Inverse Heat Equation based Generative Model</vt:lpstr>
      <vt:lpstr>Wave Propagation and Wave Equation</vt:lpstr>
      <vt:lpstr>Research Proposal</vt:lpstr>
      <vt:lpstr>Research Proposal</vt:lpstr>
      <vt:lpstr>Challenges</vt:lpstr>
      <vt:lpstr>The play of Fourier Transform</vt:lpstr>
      <vt:lpstr>The same old Diffusion UNet Architecture</vt:lpstr>
      <vt:lpstr>What Diffusion model looks like</vt:lpstr>
      <vt:lpstr>Our Results</vt:lpstr>
      <vt:lpstr>PowerPoint Presentation</vt:lpstr>
      <vt:lpstr>Interpolation</vt:lpstr>
      <vt:lpstr>Future Directions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Akhil Sasi Kumar</dc:creator>
  <cp:lastModifiedBy>akhil sasi kumar</cp:lastModifiedBy>
  <cp:revision>9</cp:revision>
  <dcterms:created xsi:type="dcterms:W3CDTF">2023-07-11T02:47:54Z</dcterms:created>
  <dcterms:modified xsi:type="dcterms:W3CDTF">2025-01-29T16:25:11Z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0x010100D031F88365933E46B24CDAA9D2BF2BBB</vt:lpwstr>
  </property>
</Properties>
</file>